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pdf" ContentType="application/pdf"/>
  <Override PartName="/ppt/slides/slide14.xml" ContentType="application/vnd.openxmlformats-officedocument.presentationml.slide+xml"/>
  <Default Extension="rels" ContentType="application/vnd.openxmlformats-package.relationships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slides/slide24.xml" ContentType="application/vnd.openxmlformats-officedocument.presentationml.slide+xml"/>
  <Override PartName="/ppt/charts/chart1.xml" ContentType="application/vnd.openxmlformats-officedocument.drawingml.chart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Default Extension="jpeg" ContentType="image/jpeg"/>
  <Override PartName="/ppt/commentAuthors.xml" ContentType="application/vnd.openxmlformats-officedocument.presentationml.commentAuthors+xml"/>
  <Override PartName="/ppt/viewProps.xml" ContentType="application/vnd.openxmlformats-officedocument.presentationml.viewProps+xml"/>
  <Override PartName="/ppt/slides/slide4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Default Extension="gif" ContentType="image/gif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72" r:id="rId1"/>
  </p:sldMasterIdLst>
  <p:notesMasterIdLst>
    <p:notesMasterId r:id="rId57"/>
  </p:notesMasterIdLst>
  <p:sldIdLst>
    <p:sldId id="256" r:id="rId2"/>
    <p:sldId id="273" r:id="rId3"/>
    <p:sldId id="257" r:id="rId4"/>
    <p:sldId id="258" r:id="rId5"/>
    <p:sldId id="306" r:id="rId6"/>
    <p:sldId id="274" r:id="rId7"/>
    <p:sldId id="278" r:id="rId8"/>
    <p:sldId id="321" r:id="rId9"/>
    <p:sldId id="269" r:id="rId10"/>
    <p:sldId id="261" r:id="rId11"/>
    <p:sldId id="280" r:id="rId12"/>
    <p:sldId id="281" r:id="rId13"/>
    <p:sldId id="284" r:id="rId14"/>
    <p:sldId id="305" r:id="rId15"/>
    <p:sldId id="309" r:id="rId16"/>
    <p:sldId id="293" r:id="rId17"/>
    <p:sldId id="295" r:id="rId18"/>
    <p:sldId id="297" r:id="rId19"/>
    <p:sldId id="296" r:id="rId20"/>
    <p:sldId id="264" r:id="rId21"/>
    <p:sldId id="320" r:id="rId22"/>
    <p:sldId id="316" r:id="rId23"/>
    <p:sldId id="317" r:id="rId24"/>
    <p:sldId id="319" r:id="rId25"/>
    <p:sldId id="307" r:id="rId26"/>
    <p:sldId id="287" r:id="rId27"/>
    <p:sldId id="291" r:id="rId28"/>
    <p:sldId id="292" r:id="rId29"/>
    <p:sldId id="310" r:id="rId30"/>
    <p:sldId id="322" r:id="rId31"/>
    <p:sldId id="272" r:id="rId32"/>
    <p:sldId id="308" r:id="rId33"/>
    <p:sldId id="312" r:id="rId34"/>
    <p:sldId id="313" r:id="rId35"/>
    <p:sldId id="314" r:id="rId36"/>
    <p:sldId id="315" r:id="rId37"/>
    <p:sldId id="337" r:id="rId38"/>
    <p:sldId id="327" r:id="rId39"/>
    <p:sldId id="328" r:id="rId40"/>
    <p:sldId id="329" r:id="rId41"/>
    <p:sldId id="330" r:id="rId42"/>
    <p:sldId id="332" r:id="rId43"/>
    <p:sldId id="333" r:id="rId44"/>
    <p:sldId id="334" r:id="rId45"/>
    <p:sldId id="331" r:id="rId46"/>
    <p:sldId id="271" r:id="rId47"/>
    <p:sldId id="336" r:id="rId48"/>
    <p:sldId id="325" r:id="rId49"/>
    <p:sldId id="323" r:id="rId50"/>
    <p:sldId id="279" r:id="rId51"/>
    <p:sldId id="324" r:id="rId52"/>
    <p:sldId id="326" r:id="rId53"/>
    <p:sldId id="335" r:id="rId54"/>
    <p:sldId id="338" r:id="rId55"/>
    <p:sldId id="339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Author id="0" name="Kendrick Wiersma" initials="KW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591" autoAdjust="0"/>
    <p:restoredTop sz="94645" autoAdjust="0"/>
  </p:normalViewPr>
  <p:slideViewPr>
    <p:cSldViewPr>
      <p:cViewPr varScale="1">
        <p:scale>
          <a:sx n="109" d="100"/>
          <a:sy n="109" d="100"/>
        </p:scale>
        <p:origin x="-87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commentAuthors" Target="commentAuthor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endrickwiersma:Dropbox:Sr.%20Design%20Project:Technical%20Review:Presentation:Financial%20Pie%20Cha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6"/>
  <c:chart>
    <c:autoTitleDeleted val="1"/>
    <c:view3D>
      <c:rotX val="30"/>
      <c:perspective val="30"/>
    </c:view3D>
    <c:plotArea>
      <c:layout/>
      <c:pie3DChart>
        <c:varyColors val="1"/>
        <c:ser>
          <c:idx val="0"/>
          <c:order val="0"/>
          <c:dLbls>
            <c:showVal val="1"/>
          </c:dLbls>
          <c:cat>
            <c:strRef>
              <c:f>Sheet1!$C$1:$E$1</c:f>
              <c:strCache>
                <c:ptCount val="3"/>
                <c:pt idx="0">
                  <c:v>Parts Bought</c:v>
                </c:pt>
                <c:pt idx="1">
                  <c:v>Parts Donated</c:v>
                </c:pt>
                <c:pt idx="2">
                  <c:v>Services Donated</c:v>
                </c:pt>
              </c:strCache>
            </c:strRef>
          </c:cat>
          <c:val>
            <c:numRef>
              <c:f>Sheet1!$C$12:$E$12</c:f>
              <c:numCache>
                <c:formatCode>0.00%</c:formatCode>
                <c:ptCount val="3"/>
                <c:pt idx="0">
                  <c:v>0.0871873182082606</c:v>
                </c:pt>
                <c:pt idx="1">
                  <c:v>0.549229203025015</c:v>
                </c:pt>
                <c:pt idx="2">
                  <c:v>0.363583478766725</c:v>
                </c:pt>
              </c:numCache>
            </c:numRef>
          </c:val>
        </c:ser>
        <c:dLbls>
          <c:showVal val="1"/>
        </c:dLbls>
      </c:pie3DChart>
    </c:plotArea>
    <c:legend>
      <c:legendPos val="r"/>
      <c:layout/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D4071-53BB-4B26-B7EA-AE5FB97CDEF8}" type="datetimeFigureOut">
              <a:rPr lang="en-US" smtClean="0"/>
              <a:pPr/>
              <a:t>5/12/11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109C2-C4AE-4CF7-BB60-379EC7269A0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.org/info.php?recordID=247" TargetMode="External"/><Relationship Id="rId4" Type="http://schemas.openxmlformats.org/officeDocument/2006/relationships/hyperlink" Target="http://www.eecs.mit.edu/eecsenergy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Cost:</a:t>
            </a:r>
            <a:r>
              <a:rPr lang="en-US" baseline="0" dirty="0" smtClean="0"/>
              <a:t> </a:t>
            </a:r>
            <a:r>
              <a:rPr lang="en-US" dirty="0" smtClean="0">
                <a:hlinkClick r:id="rId3"/>
              </a:rPr>
              <a:t>http://www.project.org/info.php?recordID=247</a:t>
            </a:r>
            <a:endParaRPr lang="en-US" dirty="0" smtClean="0"/>
          </a:p>
          <a:p>
            <a:r>
              <a:rPr lang="en-US" dirty="0" smtClean="0"/>
              <a:t>USEIA: </a:t>
            </a:r>
            <a:r>
              <a:rPr lang="en-US" dirty="0" smtClean="0">
                <a:hlinkClick r:id="rId4"/>
              </a:rPr>
              <a:t>http://www.eecs.mit.edu/eecsenergy/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109C2-C4AE-4CF7-BB60-379EC7269A0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109C2-C4AE-4CF7-BB60-379EC7269A0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109C2-C4AE-4CF7-BB60-379EC7269A0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Needs cleaning, but need Visio or creative arrows &amp; I’m too tired to be creative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D24B4-735A-49A9-AD6B-996C564616DE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pic>
        <p:nvPicPr>
          <p:cNvPr id="14" name="Picture 13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pic>
        <p:nvPicPr>
          <p:cNvPr id="10" name="Picture 9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159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pic>
        <p:nvPicPr>
          <p:cNvPr id="10" name="Picture 9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159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5/12/11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pic>
        <p:nvPicPr>
          <p:cNvPr id="15" name="Picture 14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159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5/12/11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pic>
        <p:nvPicPr>
          <p:cNvPr id="11" name="Picture 10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159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5/12/11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5/12/11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p_Bar_02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pic>
        <p:nvPicPr>
          <p:cNvPr id="8" name="Picture 7" descr="Bottom_Bar_04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F89FE-484B-4949-8DA3-0D736399DEC0}" type="datetimeFigureOut">
              <a:rPr lang="en-US" smtClean="0"/>
              <a:pPr/>
              <a:t>5/12/11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hyperlink" Target="www.perl.com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df"/><Relationship Id="rId3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df"/><Relationship Id="rId3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df"/><Relationship Id="rId3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df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d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df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d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df"/><Relationship Id="rId3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gif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0"/>
            <a:ext cx="77724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Team 01</a:t>
            </a:r>
            <a:br>
              <a:rPr lang="en-US" dirty="0" smtClean="0"/>
            </a:br>
            <a:r>
              <a:rPr lang="en-US" sz="3111" dirty="0" smtClean="0"/>
              <a:t>Engineering Senior Design 2010-2011</a:t>
            </a:r>
            <a:br>
              <a:rPr lang="en-US" sz="3111" dirty="0" smtClean="0"/>
            </a:br>
            <a:r>
              <a:rPr lang="en-US" sz="3111" dirty="0" smtClean="0"/>
              <a:t>Technical Review</a:t>
            </a:r>
            <a:endParaRPr lang="en-US" sz="311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685800"/>
          </a:xfrm>
        </p:spPr>
        <p:txBody>
          <a:bodyPr/>
          <a:lstStyle/>
          <a:p>
            <a:r>
              <a:rPr lang="en-US" dirty="0" smtClean="0"/>
              <a:t>Thursday, May 12, 2011</a:t>
            </a:r>
            <a:endParaRPr lang="en-US" dirty="0"/>
          </a:p>
        </p:txBody>
      </p:sp>
      <p:pic>
        <p:nvPicPr>
          <p:cNvPr id="5" name="Picture 4" descr="Team Pica 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995996"/>
            <a:ext cx="6477000" cy="3136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Diagram</a:t>
            </a:r>
            <a:endParaRPr lang="en-US" dirty="0"/>
          </a:p>
        </p:txBody>
      </p:sp>
      <p:pic>
        <p:nvPicPr>
          <p:cNvPr id="6" name="Content Placeholder 5" descr="Full System.pd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434" y="977929"/>
            <a:ext cx="6416732" cy="4965671"/>
          </a:xfrm>
        </p:spPr>
      </p:pic>
      <p:pic>
        <p:nvPicPr>
          <p:cNvPr id="4" name="Picture 3" descr="Power_Supply_Zo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352047"/>
            <a:ext cx="7696200" cy="2219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3610" y="1650023"/>
            <a:ext cx="4280790" cy="2769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Supply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Lead: Amy Ball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 Supply: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Provide 5V at 2A</a:t>
            </a:r>
          </a:p>
          <a:p>
            <a:pPr lvl="1"/>
            <a:r>
              <a:rPr lang="en-US" dirty="0" smtClean="0"/>
              <a:t>At least 70% efficient</a:t>
            </a:r>
          </a:p>
          <a:p>
            <a:r>
              <a:rPr lang="en-US" dirty="0" smtClean="0"/>
              <a:t>Alternatives</a:t>
            </a:r>
          </a:p>
          <a:p>
            <a:pPr lvl="1"/>
            <a:r>
              <a:rPr lang="en-US" dirty="0" smtClean="0"/>
              <a:t>Switched mode vs. linear</a:t>
            </a:r>
          </a:p>
          <a:p>
            <a:pPr lvl="1"/>
            <a:r>
              <a:rPr lang="en-US" dirty="0" smtClean="0"/>
              <a:t>Topologies</a:t>
            </a:r>
          </a:p>
          <a:p>
            <a:r>
              <a:rPr lang="en-US" dirty="0" smtClean="0"/>
              <a:t>Decision</a:t>
            </a:r>
          </a:p>
          <a:p>
            <a:pPr lvl="1"/>
            <a:r>
              <a:rPr lang="en-US" dirty="0" smtClean="0"/>
              <a:t>Bridge rectifier AC-&gt;DC conversion</a:t>
            </a:r>
          </a:p>
          <a:p>
            <a:pPr lvl="1"/>
            <a:r>
              <a:rPr lang="en-US" dirty="0" smtClean="0"/>
              <a:t>Buck SMPS for DC-&gt;DC conversion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 Supply: Buck Converter Layout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981200"/>
            <a:ext cx="8352768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 Supply: Final Assembly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676400"/>
            <a:ext cx="6407260" cy="414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Full System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34" y="977929"/>
            <a:ext cx="6416732" cy="4965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95400"/>
            <a:ext cx="7917146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G_089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1371600"/>
            <a:ext cx="4238032" cy="3124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E-Meter Hardware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Lead: Kendrick Wiersma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Hardware: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MCU: MSP430 from Texas Instruments</a:t>
            </a:r>
          </a:p>
          <a:p>
            <a:pPr lvl="1"/>
            <a:r>
              <a:rPr lang="en-US" dirty="0" smtClean="0"/>
              <a:t>Low power consumption</a:t>
            </a:r>
          </a:p>
          <a:p>
            <a:pPr lvl="1"/>
            <a:r>
              <a:rPr lang="en-US" dirty="0" smtClean="0"/>
              <a:t>Tailored for metering applications</a:t>
            </a:r>
          </a:p>
          <a:p>
            <a:pPr lvl="1"/>
            <a:r>
              <a:rPr lang="en-US" dirty="0" smtClean="0"/>
              <a:t>Integrated LCD driver</a:t>
            </a:r>
          </a:p>
          <a:p>
            <a:r>
              <a:rPr lang="en-US" dirty="0" smtClean="0"/>
              <a:t>Serial Communications (RS232)</a:t>
            </a:r>
          </a:p>
          <a:p>
            <a:r>
              <a:rPr lang="en-US" dirty="0" err="1" smtClean="0"/>
              <a:t>Xbee</a:t>
            </a:r>
            <a:r>
              <a:rPr lang="en-US" dirty="0" smtClean="0"/>
              <a:t> Radio</a:t>
            </a:r>
          </a:p>
          <a:p>
            <a:r>
              <a:rPr lang="en-US" dirty="0" smtClean="0"/>
              <a:t>Dedicated printed circuit board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Obstacles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Surface-mount components</a:t>
            </a:r>
          </a:p>
          <a:p>
            <a:r>
              <a:rPr lang="en-US" dirty="0" smtClean="0"/>
              <a:t>Peripheral clocking</a:t>
            </a:r>
          </a:p>
          <a:p>
            <a:r>
              <a:rPr lang="en-US" dirty="0" smtClean="0"/>
              <a:t>LCD driver</a:t>
            </a:r>
          </a:p>
          <a:p>
            <a:endParaRPr lang="en-US" dirty="0" smtClean="0"/>
          </a:p>
          <a:p>
            <a:r>
              <a:rPr lang="en-US" dirty="0" smtClean="0"/>
              <a:t>Board size limitation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/>
              <a:t>Resolution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mtClean="0"/>
              <a:t>JCI etched and populated board</a:t>
            </a:r>
          </a:p>
          <a:p>
            <a:r>
              <a:rPr lang="en-US" smtClean="0"/>
              <a:t>Attach required crystals</a:t>
            </a:r>
          </a:p>
          <a:p>
            <a:r>
              <a:rPr lang="en-US" smtClean="0"/>
              <a:t>Help from Chuck Cox of SynchroSystems in Boston.</a:t>
            </a:r>
          </a:p>
          <a:p>
            <a:r>
              <a:rPr lang="en-US" smtClean="0"/>
              <a:t>Split board into two separate boards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Hardware: Obstacles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Hardware: Input Board</a:t>
            </a:r>
            <a:endParaRPr lang="en-US" dirty="0"/>
          </a:p>
        </p:txBody>
      </p:sp>
      <p:pic>
        <p:nvPicPr>
          <p:cNvPr id="3" name="Picture 2" descr="e_meter_input_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1091828"/>
            <a:ext cx="5268602" cy="4546972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1219200" y="1981200"/>
            <a:ext cx="1066800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1219200" y="3352800"/>
            <a:ext cx="1066800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219200" y="4648200"/>
            <a:ext cx="1066800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58234" y="335863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Transformers</a:t>
            </a:r>
            <a:endParaRPr lang="en-US" dirty="0"/>
          </a:p>
        </p:txBody>
      </p:sp>
      <p:sp>
        <p:nvSpPr>
          <p:cNvPr id="9" name="Bent-Up Arrow 8"/>
          <p:cNvSpPr/>
          <p:nvPr/>
        </p:nvSpPr>
        <p:spPr>
          <a:xfrm rot="10800000" flipH="1">
            <a:off x="1219200" y="1066801"/>
            <a:ext cx="3276600" cy="533400"/>
          </a:xfrm>
          <a:prstGeom prst="bentUpArrow">
            <a:avLst>
              <a:gd name="adj1" fmla="val 46429"/>
              <a:gd name="adj2" fmla="val 42857"/>
              <a:gd name="adj3" fmla="val 27381"/>
            </a:avLst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09800" y="990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Voltage Input</a:t>
            </a:r>
            <a:endParaRPr lang="en-US" dirty="0"/>
          </a:p>
        </p:txBody>
      </p:sp>
      <p:sp>
        <p:nvSpPr>
          <p:cNvPr id="11" name="Bent-Up Arrow 10"/>
          <p:cNvSpPr/>
          <p:nvPr/>
        </p:nvSpPr>
        <p:spPr>
          <a:xfrm flipH="1">
            <a:off x="6324600" y="4038600"/>
            <a:ext cx="1676400" cy="533400"/>
          </a:xfrm>
          <a:prstGeom prst="bentUpArrow">
            <a:avLst>
              <a:gd name="adj1" fmla="val 46429"/>
              <a:gd name="adj2" fmla="val 42857"/>
              <a:gd name="adj3" fmla="val 27381"/>
            </a:avLst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15200" y="36208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Connection to main board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Team</a:t>
            </a:r>
          </a:p>
          <a:p>
            <a:r>
              <a:rPr lang="en-US" dirty="0" smtClean="0"/>
              <a:t>The Project</a:t>
            </a:r>
          </a:p>
          <a:p>
            <a:r>
              <a:rPr lang="en-US" dirty="0" smtClean="0"/>
              <a:t>Design Norms</a:t>
            </a:r>
          </a:p>
          <a:p>
            <a:r>
              <a:rPr lang="en-US" dirty="0" smtClean="0"/>
              <a:t>System Overview</a:t>
            </a:r>
          </a:p>
          <a:p>
            <a:r>
              <a:rPr lang="en-US" dirty="0" smtClean="0"/>
              <a:t>Individual Subsystems</a:t>
            </a:r>
          </a:p>
          <a:p>
            <a:pPr lvl="1"/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Obstacles</a:t>
            </a:r>
          </a:p>
          <a:p>
            <a:pPr lvl="1"/>
            <a:r>
              <a:rPr lang="en-US" dirty="0" smtClean="0"/>
              <a:t>Final Design</a:t>
            </a:r>
            <a:endParaRPr lang="en-US" dirty="0" smtClean="0"/>
          </a:p>
          <a:p>
            <a:r>
              <a:rPr lang="en-US" dirty="0" smtClean="0"/>
              <a:t>Financials</a:t>
            </a:r>
          </a:p>
          <a:p>
            <a:pPr lvl="1"/>
            <a:r>
              <a:rPr lang="en-US" dirty="0" smtClean="0"/>
              <a:t>Project</a:t>
            </a:r>
          </a:p>
          <a:p>
            <a:pPr lvl="1"/>
            <a:r>
              <a:rPr lang="en-US" dirty="0" smtClean="0"/>
              <a:t>Business Case</a:t>
            </a:r>
          </a:p>
          <a:p>
            <a:r>
              <a:rPr lang="en-US" dirty="0" smtClean="0"/>
              <a:t>Questions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Hardware: Main Board</a:t>
            </a:r>
            <a:endParaRPr lang="en-US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030069"/>
            <a:ext cx="5410200" cy="4306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228600" y="1905000"/>
            <a:ext cx="3581400" cy="740811"/>
            <a:chOff x="228600" y="2383389"/>
            <a:chExt cx="3581400" cy="740811"/>
          </a:xfrm>
        </p:grpSpPr>
        <p:sp>
          <p:nvSpPr>
            <p:cNvPr id="5" name="TextBox 4"/>
            <p:cNvSpPr txBox="1"/>
            <p:nvPr/>
          </p:nvSpPr>
          <p:spPr>
            <a:xfrm>
              <a:off x="228600" y="2383389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MSP430 (MCU)</a:t>
              </a:r>
              <a:endParaRPr lang="en-US" dirty="0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228600" y="2743200"/>
              <a:ext cx="3581400" cy="381000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24600" y="1883811"/>
            <a:ext cx="2438400" cy="685800"/>
            <a:chOff x="6324600" y="2286000"/>
            <a:chExt cx="2438400" cy="685800"/>
          </a:xfrm>
        </p:grpSpPr>
        <p:sp>
          <p:nvSpPr>
            <p:cNvPr id="4" name="TextBox 3"/>
            <p:cNvSpPr txBox="1"/>
            <p:nvPr/>
          </p:nvSpPr>
          <p:spPr>
            <a:xfrm>
              <a:off x="7467600" y="22860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LCD Screen</a:t>
              </a:r>
              <a:endParaRPr lang="en-US" dirty="0"/>
            </a:p>
          </p:txBody>
        </p:sp>
        <p:sp>
          <p:nvSpPr>
            <p:cNvPr id="8" name="Right Arrow 7"/>
            <p:cNvSpPr/>
            <p:nvPr/>
          </p:nvSpPr>
          <p:spPr>
            <a:xfrm rot="10800000">
              <a:off x="6324600" y="2590800"/>
              <a:ext cx="2362200" cy="381000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781800" y="3733800"/>
            <a:ext cx="2209800" cy="1027331"/>
            <a:chOff x="6781800" y="4648200"/>
            <a:chExt cx="2209800" cy="1027331"/>
          </a:xfrm>
        </p:grpSpPr>
        <p:sp>
          <p:nvSpPr>
            <p:cNvPr id="6" name="TextBox 5"/>
            <p:cNvSpPr txBox="1"/>
            <p:nvPr/>
          </p:nvSpPr>
          <p:spPr>
            <a:xfrm>
              <a:off x="7239000" y="5029200"/>
              <a:ext cx="175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Wireless Communication</a:t>
              </a:r>
              <a:endParaRPr lang="en-US" dirty="0"/>
            </a:p>
          </p:txBody>
        </p:sp>
        <p:sp>
          <p:nvSpPr>
            <p:cNvPr id="9" name="Right Arrow 8"/>
            <p:cNvSpPr/>
            <p:nvPr/>
          </p:nvSpPr>
          <p:spPr>
            <a:xfrm rot="10800000">
              <a:off x="6781800" y="4648200"/>
              <a:ext cx="1905000" cy="381000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Arrow 12"/>
          <p:cNvSpPr/>
          <p:nvPr/>
        </p:nvSpPr>
        <p:spPr>
          <a:xfrm>
            <a:off x="838200" y="3712611"/>
            <a:ext cx="1066800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81000" y="3179211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Connection to Input board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715000" y="4724400"/>
            <a:ext cx="2209800" cy="1011789"/>
            <a:chOff x="5715000" y="4931811"/>
            <a:chExt cx="2209800" cy="1011789"/>
          </a:xfrm>
        </p:grpSpPr>
        <p:sp>
          <p:nvSpPr>
            <p:cNvPr id="18" name="Right Arrow 17"/>
            <p:cNvSpPr/>
            <p:nvPr/>
          </p:nvSpPr>
          <p:spPr>
            <a:xfrm flipH="1">
              <a:off x="5715000" y="4931811"/>
              <a:ext cx="2209800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2200" y="5297269"/>
              <a:ext cx="1676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Serial (RS232) Connection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G_089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1371600"/>
            <a:ext cx="4238032" cy="3124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E-Meter Software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Lead: Avery </a:t>
            </a:r>
            <a:r>
              <a:rPr lang="en-US" dirty="0" err="1" smtClean="0"/>
              <a:t>Sterk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Software: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current and voltage information</a:t>
            </a:r>
          </a:p>
          <a:p>
            <a:pPr lvl="1"/>
            <a:r>
              <a:rPr lang="en-US" dirty="0" smtClean="0"/>
              <a:t>MSP430 reads analog information in hardware</a:t>
            </a:r>
          </a:p>
          <a:p>
            <a:r>
              <a:rPr lang="en-US" dirty="0" smtClean="0"/>
              <a:t>Compute power and energy usage</a:t>
            </a:r>
          </a:p>
          <a:p>
            <a:pPr lvl="1"/>
            <a:r>
              <a:rPr lang="en-US" dirty="0" smtClean="0"/>
              <a:t>Interpret data and crunch numbers</a:t>
            </a:r>
          </a:p>
          <a:p>
            <a:r>
              <a:rPr lang="en-US" dirty="0" smtClean="0"/>
              <a:t>Run for a long time without resetting</a:t>
            </a:r>
          </a:p>
          <a:p>
            <a:pPr lvl="1"/>
            <a:r>
              <a:rPr lang="en-US" dirty="0" smtClean="0"/>
              <a:t>Avoid overflowing data</a:t>
            </a:r>
          </a:p>
          <a:p>
            <a:r>
              <a:rPr lang="en-US" dirty="0" smtClean="0"/>
              <a:t>Need to conserve power</a:t>
            </a:r>
          </a:p>
          <a:p>
            <a:pPr lvl="1"/>
            <a:r>
              <a:rPr lang="en-US" dirty="0" smtClean="0"/>
              <a:t>Put features to sleep when not in use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Obstacles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Interrupt-driven programming</a:t>
            </a:r>
          </a:p>
          <a:p>
            <a:r>
              <a:rPr lang="en-US" dirty="0" smtClean="0"/>
              <a:t>Measurement calibration</a:t>
            </a:r>
          </a:p>
          <a:p>
            <a:endParaRPr lang="en-US" dirty="0" smtClean="0"/>
          </a:p>
          <a:p>
            <a:r>
              <a:rPr lang="en-US" dirty="0" smtClean="0"/>
              <a:t>LCD driver software was built for a different setup</a:t>
            </a:r>
          </a:p>
          <a:p>
            <a:r>
              <a:rPr lang="en-US" dirty="0" smtClean="0"/>
              <a:t>Only one button for user interface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Resolution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Study example code and part user manuals</a:t>
            </a:r>
          </a:p>
          <a:p>
            <a:r>
              <a:rPr lang="en-US" dirty="0" smtClean="0"/>
              <a:t>Pre-compute conversion factors, verify results</a:t>
            </a:r>
          </a:p>
          <a:p>
            <a:r>
              <a:rPr lang="en-US" dirty="0" smtClean="0"/>
              <a:t>Re-configure software, make HW substitutions</a:t>
            </a:r>
          </a:p>
          <a:p>
            <a:r>
              <a:rPr lang="en-US" dirty="0" smtClean="0"/>
              <a:t>Create a simple interface, allow for more data sent to the base station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Software: Obstacles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Software: Final Design</a:t>
            </a:r>
            <a:endParaRPr lang="en-US" dirty="0"/>
          </a:p>
        </p:txBody>
      </p:sp>
      <p:pic>
        <p:nvPicPr>
          <p:cNvPr id="8" name="Content Placeholder 7" descr="EMeter Software Simp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30922" y="1143000"/>
            <a:ext cx="3882156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Full System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34" y="977929"/>
            <a:ext cx="6416732" cy="4965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Diagram</a:t>
            </a:r>
            <a:endParaRPr lang="en-US" dirty="0"/>
          </a:p>
        </p:txBody>
      </p:sp>
      <p:pic>
        <p:nvPicPr>
          <p:cNvPr id="4" name="Picture 3" descr="Smart_Breaker_Zo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636385"/>
            <a:ext cx="5791200" cy="3585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SCN55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00" y="1371600"/>
            <a:ext cx="4165600" cy="3124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Breakers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Lead: Nathan Jen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Breakers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the ‘map’ of where electricity is used</a:t>
            </a:r>
          </a:p>
          <a:p>
            <a:r>
              <a:rPr lang="en-US" dirty="0" smtClean="0"/>
              <a:t>Conveniently located out of the way</a:t>
            </a:r>
          </a:p>
          <a:p>
            <a:endParaRPr lang="en-US" dirty="0"/>
          </a:p>
        </p:txBody>
      </p:sp>
      <p:grpSp>
        <p:nvGrpSpPr>
          <p:cNvPr id="4" name="Group 5"/>
          <p:cNvGrpSpPr/>
          <p:nvPr/>
        </p:nvGrpSpPr>
        <p:grpSpPr>
          <a:xfrm>
            <a:off x="6781800" y="2895600"/>
            <a:ext cx="1600200" cy="2821632"/>
            <a:chOff x="7086600" y="990600"/>
            <a:chExt cx="1600200" cy="2821632"/>
          </a:xfrm>
        </p:grpSpPr>
        <p:pic>
          <p:nvPicPr>
            <p:cNvPr id="1026" name="Picture 2" descr="http://www.thinkgeek.com/images/products/zoom/kill_a_watt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990600"/>
              <a:ext cx="1521762" cy="2590800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7162800" y="3581400"/>
              <a:ext cx="152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900" dirty="0"/>
            </a:p>
          </p:txBody>
        </p:sp>
      </p:grpSp>
      <p:pic>
        <p:nvPicPr>
          <p:cNvPr id="1028" name="Picture 4" descr="eMonitor Wiring Installa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3048000"/>
            <a:ext cx="3810000" cy="253365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724400" y="6257836"/>
            <a:ext cx="4419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Pictures:</a:t>
            </a:r>
          </a:p>
          <a:p>
            <a:r>
              <a:rPr lang="en-US" sz="1100" dirty="0" smtClean="0">
                <a:solidFill>
                  <a:srgbClr val="FFFFFF"/>
                </a:solidFill>
              </a:rPr>
              <a:t>http://www.home-energy-metering.com/home-energy-monitor.html</a:t>
            </a:r>
          </a:p>
          <a:p>
            <a:r>
              <a:rPr lang="en-US" sz="1100" dirty="0" smtClean="0"/>
              <a:t>http://</a:t>
            </a:r>
            <a:r>
              <a:rPr lang="en-US" sz="1100" dirty="0" err="1" smtClean="0"/>
              <a:t>www.thinkgeek.com/images/products/zoom/kill_a_watt.jpg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Breakers: Block Diagram</a:t>
            </a:r>
            <a:endParaRPr lang="en-US" dirty="0"/>
          </a:p>
        </p:txBody>
      </p:sp>
      <p:pic>
        <p:nvPicPr>
          <p:cNvPr id="14" name="Content Placeholder 13" descr="SimpleSystem2.png"/>
          <p:cNvPicPr>
            <a:picLocks noGrp="1" noChangeAspect="1"/>
          </p:cNvPicPr>
          <p:nvPr>
            <p:ph idx="1"/>
          </p:nvPr>
        </p:nvPicPr>
        <p:blipFill>
          <a:blip r:embed="rId3"/>
          <a:srcRect l="-3550" r="-3550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Breaker: Design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</a:p>
          <a:p>
            <a:pPr lvl="1"/>
            <a:r>
              <a:rPr lang="en-US" dirty="0" smtClean="0"/>
              <a:t>Use ADE7763</a:t>
            </a:r>
          </a:p>
          <a:p>
            <a:pPr lvl="1"/>
            <a:r>
              <a:rPr lang="en-US" dirty="0" smtClean="0"/>
              <a:t>NIOS II microcontroller</a:t>
            </a:r>
          </a:p>
          <a:p>
            <a:pPr lvl="1"/>
            <a:r>
              <a:rPr lang="en-US" dirty="0" smtClean="0"/>
              <a:t>Solid state relay</a:t>
            </a:r>
          </a:p>
          <a:p>
            <a:endParaRPr lang="en-US" dirty="0" smtClean="0"/>
          </a:p>
          <a:p>
            <a:r>
              <a:rPr lang="en-US" dirty="0" smtClean="0"/>
              <a:t>Obstacle</a:t>
            </a:r>
          </a:p>
          <a:p>
            <a:pPr lvl="1"/>
            <a:r>
              <a:rPr lang="en-US" dirty="0" smtClean="0"/>
              <a:t>Microcontroller documentation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3810000" cy="47545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2800" dirty="0" smtClean="0"/>
              <a:t>Four electrical engineering students</a:t>
            </a:r>
          </a:p>
          <a:p>
            <a:endParaRPr lang="en-US" sz="2800" dirty="0" smtClean="0"/>
          </a:p>
          <a:p>
            <a:r>
              <a:rPr lang="en-US" sz="2800" dirty="0" smtClean="0"/>
              <a:t>Mixed software and hardware experience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9900" y="1790700"/>
            <a:ext cx="4914100" cy="3276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4495800" y="50292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Amy	Kendrick	        Nathan	Avery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Breakers: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3810000" cy="2819400"/>
          </a:xfrm>
        </p:spPr>
        <p:txBody>
          <a:bodyPr/>
          <a:lstStyle/>
          <a:p>
            <a:r>
              <a:rPr lang="en-US" dirty="0" smtClean="0"/>
              <a:t>Transfer data</a:t>
            </a:r>
          </a:p>
          <a:p>
            <a:r>
              <a:rPr lang="en-US" dirty="0" smtClean="0"/>
              <a:t>Check for unsafe voltage &amp; current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9744" y="1066800"/>
            <a:ext cx="3029856" cy="2154048"/>
          </a:xfrm>
          <a:prstGeom prst="rect">
            <a:avLst/>
          </a:prstGeom>
          <a:ln w="88900" cap="sq">
            <a:noFill/>
            <a:miter lim="800000"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629400" y="6581001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Arduino</a:t>
            </a:r>
            <a:r>
              <a:rPr lang="en-US" sz="1200" dirty="0" smtClean="0"/>
              <a:t> Uno picture: </a:t>
            </a:r>
            <a:r>
              <a:rPr lang="en-US" sz="1200" dirty="0" err="1" smtClean="0"/>
              <a:t>www.arduino.cc</a:t>
            </a:r>
            <a:endParaRPr lang="en-US" sz="1200" dirty="0"/>
          </a:p>
        </p:txBody>
      </p:sp>
      <p:pic>
        <p:nvPicPr>
          <p:cNvPr id="10" name="Picture 9" descr="ArduinoSoftwar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52800"/>
            <a:ext cx="7333733" cy="231350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524000"/>
            <a:ext cx="5326266" cy="4268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Breakers: PCB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715000" y="3505200"/>
            <a:ext cx="1752600" cy="2932331"/>
            <a:chOff x="5715000" y="3505200"/>
            <a:chExt cx="1752600" cy="2932331"/>
          </a:xfrm>
        </p:grpSpPr>
        <p:sp>
          <p:nvSpPr>
            <p:cNvPr id="4" name="TextBox 3"/>
            <p:cNvSpPr txBox="1"/>
            <p:nvPr/>
          </p:nvSpPr>
          <p:spPr>
            <a:xfrm>
              <a:off x="5943600" y="5791200"/>
              <a:ext cx="152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Metering</a:t>
              </a:r>
            </a:p>
            <a:p>
              <a:r>
                <a:rPr lang="en-US" dirty="0" smtClean="0"/>
                <a:t>Device</a:t>
              </a:r>
              <a:endParaRPr lang="en-US" dirty="0"/>
            </a:p>
          </p:txBody>
        </p:sp>
        <p:sp>
          <p:nvSpPr>
            <p:cNvPr id="6" name="Right Arrow 5"/>
            <p:cNvSpPr/>
            <p:nvPr/>
          </p:nvSpPr>
          <p:spPr>
            <a:xfrm rot="16200000">
              <a:off x="4457700" y="4762500"/>
              <a:ext cx="2895600" cy="381000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81401" y="5257800"/>
            <a:ext cx="1523999" cy="1209873"/>
            <a:chOff x="3581401" y="5257800"/>
            <a:chExt cx="1523999" cy="1209873"/>
          </a:xfrm>
        </p:grpSpPr>
        <p:sp>
          <p:nvSpPr>
            <p:cNvPr id="5" name="TextBox 4"/>
            <p:cNvSpPr txBox="1"/>
            <p:nvPr/>
          </p:nvSpPr>
          <p:spPr>
            <a:xfrm>
              <a:off x="3886200" y="586740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Interrupter</a:t>
              </a:r>
              <a:endParaRPr lang="en-US" dirty="0"/>
            </a:p>
          </p:txBody>
        </p:sp>
        <p:sp>
          <p:nvSpPr>
            <p:cNvPr id="7" name="Right Arrow 6"/>
            <p:cNvSpPr/>
            <p:nvPr/>
          </p:nvSpPr>
          <p:spPr>
            <a:xfrm rot="16200000">
              <a:off x="3166964" y="5672237"/>
              <a:ext cx="1209873" cy="381000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934200" y="2209800"/>
            <a:ext cx="2057400" cy="951131"/>
            <a:chOff x="6934200" y="2209800"/>
            <a:chExt cx="2057400" cy="951131"/>
          </a:xfrm>
        </p:grpSpPr>
        <p:sp>
          <p:nvSpPr>
            <p:cNvPr id="8" name="TextBox 7"/>
            <p:cNvSpPr txBox="1"/>
            <p:nvPr/>
          </p:nvSpPr>
          <p:spPr>
            <a:xfrm>
              <a:off x="7315200" y="2514600"/>
              <a:ext cx="1676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SPI Interface to </a:t>
              </a:r>
              <a:r>
                <a:rPr lang="en-US" dirty="0" err="1" smtClean="0"/>
                <a:t>Arduino</a:t>
              </a:r>
              <a:endParaRPr lang="en-US" dirty="0"/>
            </a:p>
          </p:txBody>
        </p:sp>
        <p:sp>
          <p:nvSpPr>
            <p:cNvPr id="9" name="Right Arrow 8"/>
            <p:cNvSpPr/>
            <p:nvPr/>
          </p:nvSpPr>
          <p:spPr>
            <a:xfrm rot="10800000">
              <a:off x="6934200" y="2209800"/>
              <a:ext cx="1514395" cy="381000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4736068"/>
            <a:ext cx="2057400" cy="674132"/>
            <a:chOff x="0" y="4736068"/>
            <a:chExt cx="2057400" cy="674132"/>
          </a:xfrm>
        </p:grpSpPr>
        <p:sp>
          <p:nvSpPr>
            <p:cNvPr id="10" name="TextBox 9"/>
            <p:cNvSpPr txBox="1"/>
            <p:nvPr/>
          </p:nvSpPr>
          <p:spPr>
            <a:xfrm>
              <a:off x="0" y="4736068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Emergency Switch</a:t>
              </a:r>
              <a:endParaRPr lang="en-US" dirty="0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533400" y="5029200"/>
              <a:ext cx="1524000" cy="381000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 descr="Full System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34" y="977929"/>
            <a:ext cx="6416732" cy="4965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Diagram</a:t>
            </a:r>
            <a:endParaRPr lang="en-US" dirty="0"/>
          </a:p>
        </p:txBody>
      </p:sp>
      <p:pic>
        <p:nvPicPr>
          <p:cNvPr id="4" name="Picture 3" descr="Base_Station_Zo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" y="1000520"/>
            <a:ext cx="5334001" cy="4722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Station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Lead: Avery </a:t>
            </a:r>
            <a:r>
              <a:rPr lang="en-US" dirty="0" err="1" smtClean="0"/>
              <a:t>Sterk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0" y="1600200"/>
            <a:ext cx="3759200" cy="281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 Station – Design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Needs to collect data from other subsystems</a:t>
            </a:r>
          </a:p>
          <a:p>
            <a:pPr lvl="1"/>
            <a:r>
              <a:rPr lang="en-US" dirty="0" smtClean="0"/>
              <a:t>Best to have an always-on device</a:t>
            </a:r>
          </a:p>
          <a:p>
            <a:r>
              <a:rPr lang="en-US" dirty="0" smtClean="0"/>
              <a:t>Needs to store data for future reference</a:t>
            </a:r>
          </a:p>
          <a:p>
            <a:pPr lvl="1"/>
            <a:r>
              <a:rPr lang="en-US" dirty="0" smtClean="0"/>
              <a:t>Storage internal to the device</a:t>
            </a:r>
          </a:p>
          <a:p>
            <a:r>
              <a:rPr lang="en-US" dirty="0" smtClean="0"/>
              <a:t>Needs to display information</a:t>
            </a:r>
          </a:p>
          <a:p>
            <a:pPr lvl="1"/>
            <a:r>
              <a:rPr lang="en-US" dirty="0" smtClean="0"/>
              <a:t>Provide a familiar webpage-like interface</a:t>
            </a:r>
          </a:p>
          <a:p>
            <a:r>
              <a:rPr lang="en-US" dirty="0" smtClean="0"/>
              <a:t>Best option: a single-purpose computer</a:t>
            </a:r>
          </a:p>
          <a:p>
            <a:pPr lvl="1"/>
            <a:r>
              <a:rPr lang="en-US" dirty="0" smtClean="0"/>
              <a:t>Calvin already owned a suitable board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Obstacles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Processor selection</a:t>
            </a:r>
          </a:p>
          <a:p>
            <a:endParaRPr lang="en-US" dirty="0" smtClean="0"/>
          </a:p>
          <a:p>
            <a:r>
              <a:rPr lang="en-US" dirty="0" smtClean="0"/>
              <a:t>Operating System</a:t>
            </a:r>
          </a:p>
          <a:p>
            <a:r>
              <a:rPr lang="en-US" dirty="0" smtClean="0"/>
              <a:t>Linux distribution severely disorganized and broken</a:t>
            </a:r>
          </a:p>
          <a:p>
            <a:r>
              <a:rPr lang="en-US" dirty="0" err="1" smtClean="0"/>
              <a:t>Bootloader</a:t>
            </a:r>
            <a:r>
              <a:rPr lang="en-US" dirty="0" smtClean="0"/>
              <a:t> doesn’t work well with our Linux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Resolution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LEON3 </a:t>
            </a:r>
            <a:r>
              <a:rPr lang="en-US" dirty="0" err="1" smtClean="0"/>
              <a:t>softprocessor</a:t>
            </a:r>
            <a:r>
              <a:rPr lang="en-US" dirty="0" smtClean="0"/>
              <a:t> (SPARC compatible)</a:t>
            </a:r>
          </a:p>
          <a:p>
            <a:r>
              <a:rPr lang="en-US" dirty="0" smtClean="0"/>
              <a:t>Bundled Linux distribution</a:t>
            </a:r>
          </a:p>
          <a:p>
            <a:r>
              <a:rPr lang="en-US" dirty="0" smtClean="0"/>
              <a:t>Built a custom Linux distribution from scratch</a:t>
            </a:r>
          </a:p>
          <a:p>
            <a:r>
              <a:rPr lang="en-US" dirty="0" smtClean="0"/>
              <a:t>Change in scope: focus on collection software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 Station – Obstacles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 Station – Final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Perl script to manage a </a:t>
            </a:r>
            <a:r>
              <a:rPr lang="en-US" dirty="0" err="1" smtClean="0"/>
              <a:t>ZigBee</a:t>
            </a:r>
            <a:r>
              <a:rPr lang="en-US" dirty="0" smtClean="0"/>
              <a:t> network</a:t>
            </a:r>
          </a:p>
          <a:p>
            <a:r>
              <a:rPr lang="en-US" dirty="0" smtClean="0"/>
              <a:t>Use Perl and </a:t>
            </a:r>
            <a:r>
              <a:rPr lang="en-US" dirty="0" err="1" smtClean="0"/>
              <a:t>Gnuplot</a:t>
            </a:r>
            <a:r>
              <a:rPr lang="en-US" dirty="0" smtClean="0"/>
              <a:t> to chart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8800" y="6581001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Camel Logo by O’Reilly Media, from </a:t>
            </a:r>
            <a:r>
              <a:rPr lang="en-US" sz="1200" dirty="0" smtClean="0">
                <a:hlinkClick r:id="rId2" action="ppaction://hlinkfile"/>
              </a:rPr>
              <a:t>www.perl.com</a:t>
            </a:r>
            <a:endParaRPr lang="en-US" sz="1200" dirty="0"/>
          </a:p>
        </p:txBody>
      </p:sp>
      <p:pic>
        <p:nvPicPr>
          <p:cNvPr id="6" name="Picture 5" descr="perl_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48600" y="1447800"/>
            <a:ext cx="771429" cy="835714"/>
          </a:xfrm>
          <a:prstGeom prst="rect">
            <a:avLst/>
          </a:prstGeom>
        </p:spPr>
      </p:pic>
      <p:pic>
        <p:nvPicPr>
          <p:cNvPr id="7" name="Picture 6" descr="Screenshot-Gnuplo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2362200"/>
            <a:ext cx="4876800" cy="3345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 Station: Software Flowchart</a:t>
            </a:r>
            <a:endParaRPr lang="en-US" dirty="0"/>
          </a:p>
        </p:txBody>
      </p:sp>
      <p:pic>
        <p:nvPicPr>
          <p:cNvPr id="4" name="Content Placeholder 3" descr="Perl_Flowchart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1676" r="-41676"/>
          <a:stretch>
            <a:fillRect/>
          </a:stretch>
        </p:blipFill>
        <p:spPr>
          <a:xfrm>
            <a:off x="457200" y="884237"/>
            <a:ext cx="8229600" cy="5059363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Finances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066800"/>
          <a:ext cx="8229600" cy="5059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33800" y="1676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$222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90800" y="25908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$403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0" y="3124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$350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Budgeted</a:t>
            </a:r>
          </a:p>
          <a:p>
            <a:pPr lvl="1"/>
            <a:r>
              <a:rPr lang="en-US" dirty="0" smtClean="0"/>
              <a:t>$974 for prototype</a:t>
            </a:r>
          </a:p>
          <a:p>
            <a:pPr lvl="1"/>
            <a:r>
              <a:rPr lang="en-US" dirty="0" smtClean="0"/>
              <a:t>Includes cost of spinning two PCBs.</a:t>
            </a:r>
          </a:p>
          <a:p>
            <a:pPr lvl="1"/>
            <a:r>
              <a:rPr lang="en-US" dirty="0" smtClean="0"/>
              <a:t>Did not include development boards.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Actual</a:t>
            </a:r>
          </a:p>
          <a:p>
            <a:pPr lvl="1"/>
            <a:r>
              <a:rPr lang="en-US" dirty="0" smtClean="0"/>
              <a:t>Granted $700 for prototype.</a:t>
            </a:r>
          </a:p>
          <a:p>
            <a:pPr lvl="1"/>
            <a:r>
              <a:rPr lang="en-US" dirty="0" smtClean="0"/>
              <a:t>Used $264 for materials</a:t>
            </a:r>
          </a:p>
          <a:p>
            <a:pPr lvl="1"/>
            <a:r>
              <a:rPr lang="en-US" dirty="0" smtClean="0"/>
              <a:t>Used $100 for spare parts and demo.</a:t>
            </a:r>
          </a:p>
          <a:p>
            <a:pPr lvl="1"/>
            <a:r>
              <a:rPr lang="en-US" dirty="0" smtClean="0"/>
              <a:t>Received $640 in donated materials and services.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Finances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Project Selection</a:t>
            </a:r>
            <a:endParaRPr lang="en-US" dirty="0"/>
          </a:p>
        </p:txBody>
      </p:sp>
      <p:pic>
        <p:nvPicPr>
          <p:cNvPr id="11" name="Content Placeholder 10" descr="Enercy_Cost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-331" b="-331"/>
          <a:stretch>
            <a:fillRect/>
          </a:stretch>
        </p:blipFill>
        <p:spPr>
          <a:xfrm>
            <a:off x="685800" y="1066800"/>
            <a:ext cx="7696200" cy="47314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Production Finances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Business Estimates</a:t>
            </a:r>
          </a:p>
          <a:p>
            <a:pPr lvl="1"/>
            <a:r>
              <a:rPr lang="en-US" dirty="0" smtClean="0"/>
              <a:t> 192,000 Smart Breakers </a:t>
            </a:r>
          </a:p>
          <a:p>
            <a:pPr lvl="1"/>
            <a:r>
              <a:rPr lang="en-US" dirty="0" smtClean="0"/>
              <a:t>64,000 Base Station</a:t>
            </a:r>
          </a:p>
          <a:p>
            <a:pPr lvl="1"/>
            <a:r>
              <a:rPr lang="en-US" dirty="0" smtClean="0"/>
              <a:t> 830,000 E-meter</a:t>
            </a:r>
          </a:p>
          <a:p>
            <a:r>
              <a:rPr lang="en-US" dirty="0" smtClean="0"/>
              <a:t> Each of these on a per-year basis.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Business Finances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05000" y="1143000"/>
          <a:ext cx="5486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Fixed Costs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Marketing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$120,000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Legal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$17,000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Facilities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$11,500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$148,500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1905000" y="3276600"/>
          <a:ext cx="5486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 Costs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Parts/item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$277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Labor/system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Shipping/system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Total/system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$337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 Course Deadlines</a:t>
            </a:r>
          </a:p>
          <a:p>
            <a:pPr lvl="1"/>
            <a:r>
              <a:rPr lang="en-US" dirty="0" smtClean="0"/>
              <a:t>Initially take dates from the syllabus</a:t>
            </a:r>
          </a:p>
          <a:p>
            <a:pPr lvl="1"/>
            <a:r>
              <a:rPr lang="en-US" dirty="0" smtClean="0"/>
              <a:t>Revise dates using </a:t>
            </a:r>
            <a:r>
              <a:rPr lang="en-US" dirty="0" err="1" smtClean="0"/>
              <a:t>Moodle</a:t>
            </a:r>
            <a:r>
              <a:rPr lang="en-US" dirty="0" smtClean="0"/>
              <a:t> and e-mail.</a:t>
            </a:r>
          </a:p>
          <a:p>
            <a:r>
              <a:rPr lang="en-US" dirty="0" smtClean="0"/>
              <a:t>Identify dependencies</a:t>
            </a:r>
          </a:p>
          <a:p>
            <a:pPr lvl="1"/>
            <a:r>
              <a:rPr lang="en-US" dirty="0" smtClean="0"/>
              <a:t>Construct critical linkages</a:t>
            </a:r>
          </a:p>
          <a:p>
            <a:r>
              <a:rPr lang="en-US" dirty="0" smtClean="0"/>
              <a:t>Remain flexible to emergencies</a:t>
            </a:r>
          </a:p>
          <a:p>
            <a:pPr lvl="1"/>
            <a:r>
              <a:rPr lang="en-US" dirty="0" smtClean="0"/>
              <a:t>Set review dates to give “buffer” time and ensure quality of work.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Originally used a Gantt Chart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4" name="Picture 3" descr="Gantt_semester_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4495" t="5556" r="4495" b="20000"/>
              <a:stretch>
                <a:fillRect/>
              </a:stretch>
            </p:blipFill>
          </mc:Choice>
          <mc:Fallback>
            <p:blipFill>
              <a:blip r:embed="rId3"/>
              <a:srcRect l="4495" t="5556" r="4495" b="20000"/>
              <a:stretch>
                <a:fillRect/>
              </a:stretch>
            </p:blipFill>
          </mc:Fallback>
        </mc:AlternateContent>
        <p:spPr>
          <a:xfrm>
            <a:off x="1143000" y="1600200"/>
            <a:ext cx="6934200" cy="4382938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Switched to Google Sites to track tasks and hours worked.</a:t>
            </a:r>
          </a:p>
        </p:txBody>
      </p:sp>
      <p:pic>
        <p:nvPicPr>
          <p:cNvPr id="4" name="Picture 3" descr="Scheduling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33600"/>
            <a:ext cx="5076825" cy="38539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 Hours:</a:t>
            </a:r>
          </a:p>
          <a:p>
            <a:pPr lvl="1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Semester: 403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Semester: 650</a:t>
            </a:r>
          </a:p>
          <a:p>
            <a:pPr lvl="1"/>
            <a:r>
              <a:rPr lang="en-US" dirty="0" smtClean="0"/>
              <a:t>Total: 1050</a:t>
            </a:r>
          </a:p>
          <a:p>
            <a:r>
              <a:rPr lang="en-US" dirty="0" smtClean="0"/>
              <a:t>Schedule Performance:</a:t>
            </a:r>
          </a:p>
          <a:p>
            <a:pPr lvl="1"/>
            <a:r>
              <a:rPr lang="en-US" dirty="0" smtClean="0"/>
              <a:t>Consistently behind schedule on project tasks</a:t>
            </a:r>
          </a:p>
          <a:p>
            <a:pPr lvl="1"/>
            <a:r>
              <a:rPr lang="en-US" dirty="0" smtClean="0"/>
              <a:t>Ahead of schedule on class tasks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19200" y="2057400"/>
            <a:ext cx="6705601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? ? ? ?</a:t>
            </a:r>
            <a:endParaRPr lang="en-US" sz="20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 Supply Block Diagram</a:t>
            </a:r>
            <a:endParaRPr lang="en-US" dirty="0"/>
          </a:p>
        </p:txBody>
      </p:sp>
      <p:pic>
        <p:nvPicPr>
          <p:cNvPr id="4" name="Content Placeholder 3" descr="Power_Supply_BD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73302" r="-173302"/>
              <a:stretch>
                <a:fillRect/>
              </a:stretch>
            </p:blipFill>
          </mc:Choice>
          <mc:Fallback>
            <p:blipFill>
              <a:blip r:embed="rId3"/>
              <a:srcRect l="-173302" r="-173302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Price of energy is increasing.</a:t>
            </a:r>
          </a:p>
          <a:p>
            <a:r>
              <a:rPr lang="en-US" dirty="0" smtClean="0"/>
              <a:t>Energy consumption is increasing.</a:t>
            </a:r>
          </a:p>
          <a:p>
            <a:endParaRPr lang="en-US" dirty="0" smtClean="0"/>
          </a:p>
          <a:p>
            <a:r>
              <a:rPr lang="en-US" dirty="0" smtClean="0"/>
              <a:t>Electric power metering</a:t>
            </a:r>
          </a:p>
          <a:p>
            <a:r>
              <a:rPr lang="en-US" dirty="0" smtClean="0"/>
              <a:t>Provide useful data for more efficient consumption</a:t>
            </a:r>
          </a:p>
          <a:p>
            <a:endParaRPr lang="en-US" dirty="0"/>
          </a:p>
        </p:txBody>
      </p:sp>
      <p:pic>
        <p:nvPicPr>
          <p:cNvPr id="7" name="Content Placeholder 6" descr="MIT Energy Consumption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rcRect t="-29723" b="-29723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Selection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Block Diagram</a:t>
            </a:r>
            <a:endParaRPr lang="en-US" dirty="0"/>
          </a:p>
        </p:txBody>
      </p:sp>
      <p:pic>
        <p:nvPicPr>
          <p:cNvPr id="4" name="Content Placeholder 3" descr="E-Meter Block Diagram Complex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3963" r="-13963"/>
              <a:stretch>
                <a:fillRect/>
              </a:stretch>
            </p:blipFill>
          </mc:Choice>
          <mc:Fallback>
            <p:blipFill>
              <a:blip r:embed="rId3"/>
              <a:srcRect l="-13963" r="-13963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Breakers Block Diagram</a:t>
            </a:r>
            <a:endParaRPr lang="en-US" dirty="0"/>
          </a:p>
        </p:txBody>
      </p:sp>
      <p:pic>
        <p:nvPicPr>
          <p:cNvPr id="4" name="Content Placeholder 3" descr="NJSmartBreaker.jpg"/>
          <p:cNvPicPr>
            <a:picLocks noGrp="1" noChangeAspect="1"/>
          </p:cNvPicPr>
          <p:nvPr>
            <p:ph idx="1"/>
          </p:nvPr>
        </p:nvPicPr>
        <p:blipFill>
          <a:blip r:embed="rId2"/>
          <a:srcRect t="-17929" b="-17929"/>
          <a:stretch>
            <a:fillRect/>
          </a:stretch>
        </p:blipFill>
        <p:spPr/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 Station Block Diagram</a:t>
            </a:r>
            <a:endParaRPr lang="en-US" dirty="0"/>
          </a:p>
        </p:txBody>
      </p:sp>
      <p:pic>
        <p:nvPicPr>
          <p:cNvPr id="4" name="Content Placeholder 3" descr="LEON3_Prototype_Block_Diagr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534" r="-1534"/>
          <a:stretch>
            <a:fillRect/>
          </a:stretch>
        </p:blipFill>
        <p:spPr/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Board Estimate</a:t>
            </a:r>
            <a:endParaRPr lang="en-US" dirty="0"/>
          </a:p>
        </p:txBody>
      </p:sp>
      <p:pic>
        <p:nvPicPr>
          <p:cNvPr id="4" name="Content Placeholder 3" descr="e_meter_board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01889" r="-101889"/>
              <a:stretch>
                <a:fillRect/>
              </a:stretch>
            </p:blipFill>
          </mc:Choice>
          <mc:Fallback>
            <p:blipFill>
              <a:blip r:embed="rId3"/>
              <a:srcRect l="-101889" r="-101889"/>
              <a:stretch>
                <a:fillRect/>
              </a:stretch>
            </p:blipFill>
          </mc:Fallback>
        </mc:AlternateContent>
        <p:spPr/>
      </p:pic>
      <p:pic>
        <p:nvPicPr>
          <p:cNvPr id="5" name="Picture 4" descr="e_meter_key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791200" y="2133600"/>
            <a:ext cx="2316018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Breaker Board Estimate</a:t>
            </a:r>
            <a:endParaRPr lang="en-US" dirty="0"/>
          </a:p>
        </p:txBody>
      </p:sp>
      <p:pic>
        <p:nvPicPr>
          <p:cNvPr id="4" name="Content Placeholder 3" descr="smart_breaker_board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62798" r="-62798"/>
              <a:stretch>
                <a:fillRect/>
              </a:stretch>
            </p:blipFill>
          </mc:Choice>
          <mc:Fallback>
            <p:blipFill>
              <a:blip r:embed="rId3"/>
              <a:srcRect l="-62798" r="-62798"/>
              <a:stretch>
                <a:fillRect/>
              </a:stretch>
            </p:blipFill>
          </mc:Fallback>
        </mc:AlternateContent>
        <p:spPr/>
      </p:pic>
      <p:pic>
        <p:nvPicPr>
          <p:cNvPr id="5" name="Picture 4" descr="smart_breaker_key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6629400" y="1656715"/>
            <a:ext cx="1752600" cy="258508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 Supply Board Estimate</a:t>
            </a:r>
            <a:endParaRPr lang="en-US" dirty="0"/>
          </a:p>
        </p:txBody>
      </p:sp>
      <p:pic>
        <p:nvPicPr>
          <p:cNvPr id="4" name="Content Placeholder 3" descr="power_supply_board_and_key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48243" r="-148243"/>
              <a:stretch>
                <a:fillRect/>
              </a:stretch>
            </p:blipFill>
          </mc:Choice>
          <mc:Fallback>
            <p:blipFill>
              <a:blip r:embed="rId3"/>
              <a:srcRect l="-148243" r="-148243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24600" y="2133600"/>
            <a:ext cx="2270028" cy="350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Project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524000"/>
            <a:ext cx="3810000" cy="285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9" name="Group 8"/>
          <p:cNvGrpSpPr/>
          <p:nvPr/>
        </p:nvGrpSpPr>
        <p:grpSpPr>
          <a:xfrm>
            <a:off x="9448800" y="609600"/>
            <a:ext cx="2514600" cy="3616272"/>
            <a:chOff x="4648200" y="152400"/>
            <a:chExt cx="3657600" cy="52600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48200" y="152400"/>
              <a:ext cx="3619500" cy="5076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4724400" y="5181600"/>
              <a:ext cx="3581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/>
                <a:t>http://www.cpsc.gov/cpscpub/prerel/prhtml07/07036.jpg</a:t>
              </a:r>
              <a:endParaRPr lang="en-US" sz="9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419600" y="3124200"/>
            <a:ext cx="152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 smtClean="0"/>
              <a:t>?</a:t>
            </a:r>
            <a:endParaRPr lang="en-US" sz="20000" dirty="0"/>
          </a:p>
        </p:txBody>
      </p:sp>
      <p:sp>
        <p:nvSpPr>
          <p:cNvPr id="17" name="TextBox 16"/>
          <p:cNvSpPr txBox="1"/>
          <p:nvPr/>
        </p:nvSpPr>
        <p:spPr>
          <a:xfrm>
            <a:off x="5715000" y="65532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http://sp.life123.com/bm.pix/electric-meter.s600x600.jpg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Project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743200" y="762000"/>
            <a:ext cx="2362200" cy="3192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644997" y="1012548"/>
            <a:ext cx="2298603" cy="1618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7000" y="1828800"/>
            <a:ext cx="2175362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57600" y="3733800"/>
            <a:ext cx="2102984" cy="246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867400" y="6553200"/>
            <a:ext cx="381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http://</a:t>
            </a:r>
            <a:r>
              <a:rPr lang="en-US" sz="1100" dirty="0" err="1" smtClean="0"/>
              <a:t>earlvillefreelibrary.org/images/computer_pic.jpg</a:t>
            </a:r>
            <a:endParaRPr lang="en-US" sz="1100" dirty="0"/>
          </a:p>
        </p:txBody>
      </p:sp>
      <p:sp>
        <p:nvSpPr>
          <p:cNvPr id="14" name="Right Arrow 13"/>
          <p:cNvSpPr/>
          <p:nvPr/>
        </p:nvSpPr>
        <p:spPr>
          <a:xfrm rot="2136242" flipH="1" flipV="1">
            <a:off x="5461697" y="2809502"/>
            <a:ext cx="901031" cy="46623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4151495" y="2856095"/>
            <a:ext cx="917209" cy="381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MG_0894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1905000"/>
            <a:ext cx="2894266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ight Arrow 12"/>
          <p:cNvSpPr/>
          <p:nvPr/>
        </p:nvSpPr>
        <p:spPr>
          <a:xfrm rot="19005760">
            <a:off x="3130196" y="2777038"/>
            <a:ext cx="917209" cy="381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Norms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Stewardship</a:t>
            </a:r>
          </a:p>
          <a:p>
            <a:pPr lvl="1"/>
            <a:r>
              <a:rPr lang="en-US" dirty="0" smtClean="0"/>
              <a:t>By providing information regarding power consumption we enable consumers to make more conscious decisions about power consumption. </a:t>
            </a:r>
          </a:p>
          <a:p>
            <a:r>
              <a:rPr lang="en-US" dirty="0" smtClean="0"/>
              <a:t>Transparency</a:t>
            </a:r>
          </a:p>
          <a:p>
            <a:pPr lvl="1"/>
            <a:r>
              <a:rPr lang="en-US" dirty="0" smtClean="0"/>
              <a:t>The design must work as advertised and clearly alert the user to a fault.</a:t>
            </a:r>
          </a:p>
          <a:p>
            <a:r>
              <a:rPr lang="en-US" dirty="0" smtClean="0"/>
              <a:t>Integrity</a:t>
            </a:r>
          </a:p>
          <a:p>
            <a:pPr lvl="1"/>
            <a:r>
              <a:rPr lang="en-US" dirty="0" smtClean="0"/>
              <a:t>The design must accurately report power usage.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 Meter</a:t>
            </a:r>
          </a:p>
          <a:p>
            <a:pPr lvl="1"/>
            <a:r>
              <a:rPr lang="en-US" dirty="0" smtClean="0"/>
              <a:t>Measure all power</a:t>
            </a:r>
          </a:p>
          <a:p>
            <a:pPr lvl="1"/>
            <a:r>
              <a:rPr lang="en-US" dirty="0" smtClean="0"/>
              <a:t>3 Phase</a:t>
            </a:r>
          </a:p>
          <a:p>
            <a:endParaRPr lang="en-US" sz="1200" dirty="0" smtClean="0"/>
          </a:p>
          <a:p>
            <a:r>
              <a:rPr lang="en-US" dirty="0" smtClean="0"/>
              <a:t>Smart Breakers</a:t>
            </a:r>
          </a:p>
          <a:p>
            <a:pPr lvl="1"/>
            <a:r>
              <a:rPr lang="en-US" dirty="0" smtClean="0"/>
              <a:t>Measure individual circuits</a:t>
            </a:r>
          </a:p>
          <a:p>
            <a:pPr lvl="1"/>
            <a:r>
              <a:rPr lang="en-US" dirty="0" smtClean="0"/>
              <a:t>Circuit interruption</a:t>
            </a:r>
          </a:p>
          <a:p>
            <a:endParaRPr lang="en-US" sz="1200" dirty="0" smtClean="0"/>
          </a:p>
          <a:p>
            <a:r>
              <a:rPr lang="en-US" dirty="0" smtClean="0"/>
              <a:t>Base Station</a:t>
            </a:r>
          </a:p>
          <a:p>
            <a:pPr lvl="1"/>
            <a:r>
              <a:rPr lang="en-US" dirty="0" smtClean="0"/>
              <a:t>Presents information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3734717" y="1659960"/>
            <a:ext cx="5205173" cy="336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Exhibit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7895</TotalTime>
  <Words>1059</Words>
  <Application>Microsoft Macintosh PowerPoint</Application>
  <PresentationFormat>On-screen Show (4:3)</PresentationFormat>
  <Paragraphs>257</Paragraphs>
  <Slides>55</Slides>
  <Notes>4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Team 01 Engineering Senior Design 2010-2011 Technical Review</vt:lpstr>
      <vt:lpstr>Outline</vt:lpstr>
      <vt:lpstr>The Team</vt:lpstr>
      <vt:lpstr>Project Selection</vt:lpstr>
      <vt:lpstr>Project Selection</vt:lpstr>
      <vt:lpstr>The Project</vt:lpstr>
      <vt:lpstr>The Project</vt:lpstr>
      <vt:lpstr>Design Norms</vt:lpstr>
      <vt:lpstr>System Overview</vt:lpstr>
      <vt:lpstr>System Diagram</vt:lpstr>
      <vt:lpstr>Power Supply</vt:lpstr>
      <vt:lpstr>Power Supply: Design</vt:lpstr>
      <vt:lpstr>Power Supply: Buck Converter Layout</vt:lpstr>
      <vt:lpstr>Power Supply: Final Assembly</vt:lpstr>
      <vt:lpstr>System Diagram</vt:lpstr>
      <vt:lpstr>E-Meter Hardware</vt:lpstr>
      <vt:lpstr>E-Meter Hardware: Design</vt:lpstr>
      <vt:lpstr>E-Meter Hardware: Obstacles</vt:lpstr>
      <vt:lpstr>E-Meter Hardware: Input Board</vt:lpstr>
      <vt:lpstr>E-Meter Hardware: Main Board</vt:lpstr>
      <vt:lpstr>E-Meter Software</vt:lpstr>
      <vt:lpstr>E-Meter Software: Design</vt:lpstr>
      <vt:lpstr>E-Meter Software: Obstacles </vt:lpstr>
      <vt:lpstr>E-Meter Software: Final Design</vt:lpstr>
      <vt:lpstr>System Diagram</vt:lpstr>
      <vt:lpstr>Smart Breakers</vt:lpstr>
      <vt:lpstr>Smart Breakers</vt:lpstr>
      <vt:lpstr>Smart Breakers: Block Diagram</vt:lpstr>
      <vt:lpstr>Smart Breaker: Design Decisions</vt:lpstr>
      <vt:lpstr>Smart Breakers: Software</vt:lpstr>
      <vt:lpstr>Smart Breakers: PCB</vt:lpstr>
      <vt:lpstr>System Diagram</vt:lpstr>
      <vt:lpstr>Base Station</vt:lpstr>
      <vt:lpstr>Base Station – Design Decisions</vt:lpstr>
      <vt:lpstr>Base Station – Obstacles</vt:lpstr>
      <vt:lpstr>Base Station – Final Design</vt:lpstr>
      <vt:lpstr>Base Station: Software Flowchart</vt:lpstr>
      <vt:lpstr>Project Finances</vt:lpstr>
      <vt:lpstr>Project Finances</vt:lpstr>
      <vt:lpstr>Production Finances</vt:lpstr>
      <vt:lpstr>Business Finances</vt:lpstr>
      <vt:lpstr>Scheduling</vt:lpstr>
      <vt:lpstr>Scheduling</vt:lpstr>
      <vt:lpstr>Scheduling</vt:lpstr>
      <vt:lpstr>Time Management</vt:lpstr>
      <vt:lpstr>Questions</vt:lpstr>
      <vt:lpstr>Slide 47</vt:lpstr>
      <vt:lpstr>Slide 48</vt:lpstr>
      <vt:lpstr>Power Supply Block Diagram</vt:lpstr>
      <vt:lpstr>E-Meter Block Diagram</vt:lpstr>
      <vt:lpstr>Breakers Block Diagram</vt:lpstr>
      <vt:lpstr>Base Station Block Diagram</vt:lpstr>
      <vt:lpstr>E-Meter Board Estimate</vt:lpstr>
      <vt:lpstr>Smart Breaker Board Estimate</vt:lpstr>
      <vt:lpstr>Power Supply Board Estimate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PICA</dc:title>
  <dc:creator>Nathan</dc:creator>
  <cp:lastModifiedBy>Kendrick Wiersma</cp:lastModifiedBy>
  <cp:revision>173</cp:revision>
  <dcterms:created xsi:type="dcterms:W3CDTF">2011-05-12T12:38:22Z</dcterms:created>
  <dcterms:modified xsi:type="dcterms:W3CDTF">2011-05-12T13:00:51Z</dcterms:modified>
</cp:coreProperties>
</file>